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Brown Sugar" charset="1" panose="02000506000000020004"/>
      <p:regular r:id="rId13"/>
    </p:embeddedFont>
    <p:embeddedFont>
      <p:font typeface="Telegraf" charset="1" panose="00000500000000000000"/>
      <p:regular r:id="rId14"/>
    </p:embeddedFont>
    <p:embeddedFont>
      <p:font typeface="Telegraf Bold" charset="1" panose="00000800000000000000"/>
      <p:regular r:id="rId15"/>
    </p:embeddedFont>
    <p:embeddedFont>
      <p:font typeface="Canva Sans" charset="1" panose="020B0503030501040103"/>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222" r="0" b="-9222"/>
            </a:stretch>
          </a:blipFill>
        </p:spPr>
      </p:sp>
      <p:sp>
        <p:nvSpPr>
          <p:cNvPr name="TextBox 4" id="4"/>
          <p:cNvSpPr txBox="true"/>
          <p:nvPr/>
        </p:nvSpPr>
        <p:spPr>
          <a:xfrm rot="0">
            <a:off x="2650076" y="2281354"/>
            <a:ext cx="12987848" cy="4120262"/>
          </a:xfrm>
          <a:prstGeom prst="rect">
            <a:avLst/>
          </a:prstGeom>
        </p:spPr>
        <p:txBody>
          <a:bodyPr anchor="t" rtlCol="false" tIns="0" lIns="0" bIns="0" rIns="0">
            <a:spAutoFit/>
          </a:bodyPr>
          <a:lstStyle/>
          <a:p>
            <a:pPr algn="ctr">
              <a:lnSpc>
                <a:spcPts val="10712"/>
              </a:lnSpc>
            </a:pPr>
            <a:r>
              <a:rPr lang="en-US" sz="10400" spc="582">
                <a:solidFill>
                  <a:srgbClr val="FAF8F4"/>
                </a:solidFill>
                <a:latin typeface="Brown Sugar"/>
                <a:ea typeface="Brown Sugar"/>
                <a:cs typeface="Brown Sugar"/>
                <a:sym typeface="Brown Sugar"/>
              </a:rPr>
              <a:t>ADIDAS SALES ANALYSIS </a:t>
            </a:r>
          </a:p>
          <a:p>
            <a:pPr algn="ctr">
              <a:lnSpc>
                <a:spcPts val="10712"/>
              </a:lnSpc>
            </a:pPr>
            <a:r>
              <a:rPr lang="en-US" sz="10400" spc="582">
                <a:solidFill>
                  <a:srgbClr val="FAF8F4"/>
                </a:solidFill>
                <a:latin typeface="Brown Sugar"/>
                <a:ea typeface="Brown Sugar"/>
                <a:cs typeface="Brown Sugar"/>
                <a:sym typeface="Brown Sugar"/>
              </a:rPr>
              <a:t>POWER BI</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AF8F4"/>
        </a:solidFill>
      </p:bgPr>
    </p:bg>
    <p:spTree>
      <p:nvGrpSpPr>
        <p:cNvPr id="1" name=""/>
        <p:cNvGrpSpPr/>
        <p:nvPr/>
      </p:nvGrpSpPr>
      <p:grpSpPr>
        <a:xfrm>
          <a:off x="0" y="0"/>
          <a:ext cx="0" cy="0"/>
          <a:chOff x="0" y="0"/>
          <a:chExt cx="0" cy="0"/>
        </a:xfrm>
      </p:grpSpPr>
      <p:grpSp>
        <p:nvGrpSpPr>
          <p:cNvPr name="Group 2" id="2"/>
          <p:cNvGrpSpPr/>
          <p:nvPr/>
        </p:nvGrpSpPr>
        <p:grpSpPr>
          <a:xfrm rot="0">
            <a:off x="9144000" y="0"/>
            <a:ext cx="9144000" cy="10287000"/>
            <a:chOff x="0" y="0"/>
            <a:chExt cx="12192000" cy="13716000"/>
          </a:xfrm>
        </p:grpSpPr>
        <p:pic>
          <p:nvPicPr>
            <p:cNvPr name="Picture 3" id="3"/>
            <p:cNvPicPr>
              <a:picLocks noChangeAspect="true"/>
            </p:cNvPicPr>
            <p:nvPr/>
          </p:nvPicPr>
          <p:blipFill>
            <a:blip r:embed="rId2"/>
            <a:srcRect l="60166" t="0" r="10166" b="0"/>
            <a:stretch>
              <a:fillRect/>
            </a:stretch>
          </p:blipFill>
          <p:spPr>
            <a:xfrm flipH="false" flipV="false">
              <a:off x="0" y="0"/>
              <a:ext cx="12192000" cy="13716000"/>
            </a:xfrm>
            <a:prstGeom prst="rect">
              <a:avLst/>
            </a:prstGeom>
          </p:spPr>
        </p:pic>
      </p:grpSp>
      <p:grpSp>
        <p:nvGrpSpPr>
          <p:cNvPr name="Group 4" id="4"/>
          <p:cNvGrpSpPr/>
          <p:nvPr/>
        </p:nvGrpSpPr>
        <p:grpSpPr>
          <a:xfrm rot="0">
            <a:off x="1389836" y="2004768"/>
            <a:ext cx="9529392" cy="6970250"/>
            <a:chOff x="0" y="0"/>
            <a:chExt cx="2509799" cy="1835786"/>
          </a:xfrm>
        </p:grpSpPr>
        <p:sp>
          <p:nvSpPr>
            <p:cNvPr name="Freeform 5" id="5"/>
            <p:cNvSpPr/>
            <p:nvPr/>
          </p:nvSpPr>
          <p:spPr>
            <a:xfrm flipH="false" flipV="false" rot="0">
              <a:off x="0" y="0"/>
              <a:ext cx="2509799" cy="1835786"/>
            </a:xfrm>
            <a:custGeom>
              <a:avLst/>
              <a:gdLst/>
              <a:ahLst/>
              <a:cxnLst/>
              <a:rect r="r" b="b" t="t" l="l"/>
              <a:pathLst>
                <a:path h="1835786" w="2509799">
                  <a:moveTo>
                    <a:pt x="0" y="0"/>
                  </a:moveTo>
                  <a:lnTo>
                    <a:pt x="2509799" y="0"/>
                  </a:lnTo>
                  <a:lnTo>
                    <a:pt x="2509799" y="1835786"/>
                  </a:lnTo>
                  <a:lnTo>
                    <a:pt x="0" y="1835786"/>
                  </a:lnTo>
                  <a:close/>
                </a:path>
              </a:pathLst>
            </a:custGeom>
            <a:solidFill>
              <a:srgbClr val="FAF8F4"/>
            </a:solidFill>
            <a:ln w="9525" cap="sq">
              <a:solidFill>
                <a:srgbClr val="000000"/>
              </a:solidFill>
              <a:prstDash val="solid"/>
              <a:miter/>
            </a:ln>
          </p:spPr>
        </p:sp>
        <p:sp>
          <p:nvSpPr>
            <p:cNvPr name="TextBox 6" id="6"/>
            <p:cNvSpPr txBox="true"/>
            <p:nvPr/>
          </p:nvSpPr>
          <p:spPr>
            <a:xfrm>
              <a:off x="0" y="-38100"/>
              <a:ext cx="2509799" cy="1873886"/>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3017885" y="2595390"/>
            <a:ext cx="6530237" cy="1311899"/>
          </a:xfrm>
          <a:prstGeom prst="rect">
            <a:avLst/>
          </a:prstGeom>
        </p:spPr>
        <p:txBody>
          <a:bodyPr anchor="t" rtlCol="false" tIns="0" lIns="0" bIns="0" rIns="0">
            <a:spAutoFit/>
          </a:bodyPr>
          <a:lstStyle/>
          <a:p>
            <a:pPr algn="ctr">
              <a:lnSpc>
                <a:spcPts val="10640"/>
              </a:lnSpc>
            </a:pPr>
            <a:r>
              <a:rPr lang="en-US" sz="7600">
                <a:solidFill>
                  <a:srgbClr val="151515"/>
                </a:solidFill>
                <a:latin typeface="Brown Sugar"/>
                <a:ea typeface="Brown Sugar"/>
                <a:cs typeface="Brown Sugar"/>
                <a:sym typeface="Brown Sugar"/>
              </a:rPr>
              <a:t>OVERVIEW</a:t>
            </a:r>
          </a:p>
        </p:txBody>
      </p:sp>
      <p:sp>
        <p:nvSpPr>
          <p:cNvPr name="TextBox 8" id="8"/>
          <p:cNvSpPr txBox="true"/>
          <p:nvPr/>
        </p:nvSpPr>
        <p:spPr>
          <a:xfrm rot="0">
            <a:off x="1670396" y="4465247"/>
            <a:ext cx="9030619" cy="4509771"/>
          </a:xfrm>
          <a:prstGeom prst="rect">
            <a:avLst/>
          </a:prstGeom>
        </p:spPr>
        <p:txBody>
          <a:bodyPr anchor="t" rtlCol="false" tIns="0" lIns="0" bIns="0" rIns="0">
            <a:spAutoFit/>
          </a:bodyPr>
          <a:lstStyle/>
          <a:p>
            <a:pPr algn="l">
              <a:lnSpc>
                <a:spcPts val="4479"/>
              </a:lnSpc>
            </a:pPr>
            <a:r>
              <a:rPr lang="en-US" sz="3199">
                <a:solidFill>
                  <a:srgbClr val="151515"/>
                </a:solidFill>
                <a:latin typeface="Telegraf"/>
                <a:ea typeface="Telegraf"/>
                <a:cs typeface="Telegraf"/>
                <a:sym typeface="Telegraf"/>
              </a:rPr>
              <a:t>This Power BI dashboard provides an analysis of Adidas's sales performance across various dimensions such as time, geography, products, and retail channels. It visually summarizes key business metrics like total sales, operating profit, units sold, and price per unit while allowing for insights into regional and product-based trends.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AF8F4"/>
        </a:solidFill>
      </p:bgPr>
    </p:bg>
    <p:spTree>
      <p:nvGrpSpPr>
        <p:cNvPr id="1" name=""/>
        <p:cNvGrpSpPr/>
        <p:nvPr/>
      </p:nvGrpSpPr>
      <p:grpSpPr>
        <a:xfrm>
          <a:off x="0" y="0"/>
          <a:ext cx="0" cy="0"/>
          <a:chOff x="0" y="0"/>
          <a:chExt cx="0" cy="0"/>
        </a:xfrm>
      </p:grpSpPr>
      <p:grpSp>
        <p:nvGrpSpPr>
          <p:cNvPr name="Group 2" id="2"/>
          <p:cNvGrpSpPr/>
          <p:nvPr/>
        </p:nvGrpSpPr>
        <p:grpSpPr>
          <a:xfrm rot="0">
            <a:off x="0" y="0"/>
            <a:ext cx="8899033" cy="10287000"/>
            <a:chOff x="0" y="0"/>
            <a:chExt cx="11865378" cy="13716000"/>
          </a:xfrm>
        </p:grpSpPr>
        <p:pic>
          <p:nvPicPr>
            <p:cNvPr name="Picture 3" id="3"/>
            <p:cNvPicPr>
              <a:picLocks noChangeAspect="true"/>
            </p:cNvPicPr>
            <p:nvPr/>
          </p:nvPicPr>
          <p:blipFill>
            <a:blip r:embed="rId2"/>
            <a:srcRect l="8327" t="0" r="34036" b="0"/>
            <a:stretch>
              <a:fillRect/>
            </a:stretch>
          </p:blipFill>
          <p:spPr>
            <a:xfrm flipH="false" flipV="false">
              <a:off x="0" y="0"/>
              <a:ext cx="11865378" cy="13716000"/>
            </a:xfrm>
            <a:prstGeom prst="rect">
              <a:avLst/>
            </a:prstGeom>
          </p:spPr>
        </p:pic>
      </p:grpSp>
      <p:grpSp>
        <p:nvGrpSpPr>
          <p:cNvPr name="Group 4" id="4"/>
          <p:cNvGrpSpPr/>
          <p:nvPr/>
        </p:nvGrpSpPr>
        <p:grpSpPr>
          <a:xfrm rot="0">
            <a:off x="7675282" y="748140"/>
            <a:ext cx="9584018" cy="9047751"/>
            <a:chOff x="0" y="0"/>
            <a:chExt cx="2524186" cy="2382947"/>
          </a:xfrm>
        </p:grpSpPr>
        <p:sp>
          <p:nvSpPr>
            <p:cNvPr name="Freeform 5" id="5"/>
            <p:cNvSpPr/>
            <p:nvPr/>
          </p:nvSpPr>
          <p:spPr>
            <a:xfrm flipH="false" flipV="false" rot="0">
              <a:off x="0" y="0"/>
              <a:ext cx="2524186" cy="2382947"/>
            </a:xfrm>
            <a:custGeom>
              <a:avLst/>
              <a:gdLst/>
              <a:ahLst/>
              <a:cxnLst/>
              <a:rect r="r" b="b" t="t" l="l"/>
              <a:pathLst>
                <a:path h="2382947" w="2524186">
                  <a:moveTo>
                    <a:pt x="0" y="0"/>
                  </a:moveTo>
                  <a:lnTo>
                    <a:pt x="2524186" y="0"/>
                  </a:lnTo>
                  <a:lnTo>
                    <a:pt x="2524186" y="2382947"/>
                  </a:lnTo>
                  <a:lnTo>
                    <a:pt x="0" y="2382947"/>
                  </a:lnTo>
                  <a:close/>
                </a:path>
              </a:pathLst>
            </a:custGeom>
            <a:solidFill>
              <a:srgbClr val="FAF8F4"/>
            </a:solidFill>
            <a:ln w="9525" cap="sq">
              <a:solidFill>
                <a:srgbClr val="000000"/>
              </a:solidFill>
              <a:prstDash val="solid"/>
              <a:miter/>
            </a:ln>
          </p:spPr>
        </p:sp>
        <p:sp>
          <p:nvSpPr>
            <p:cNvPr name="TextBox 6" id="6"/>
            <p:cNvSpPr txBox="true"/>
            <p:nvPr/>
          </p:nvSpPr>
          <p:spPr>
            <a:xfrm>
              <a:off x="0" y="-38100"/>
              <a:ext cx="2524186" cy="2421047"/>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9513823" y="866775"/>
            <a:ext cx="6530237" cy="1311899"/>
          </a:xfrm>
          <a:prstGeom prst="rect">
            <a:avLst/>
          </a:prstGeom>
        </p:spPr>
        <p:txBody>
          <a:bodyPr anchor="t" rtlCol="false" tIns="0" lIns="0" bIns="0" rIns="0">
            <a:spAutoFit/>
          </a:bodyPr>
          <a:lstStyle/>
          <a:p>
            <a:pPr algn="ctr">
              <a:lnSpc>
                <a:spcPts val="10640"/>
              </a:lnSpc>
            </a:pPr>
            <a:r>
              <a:rPr lang="en-US" sz="7600">
                <a:solidFill>
                  <a:srgbClr val="151515"/>
                </a:solidFill>
                <a:latin typeface="Brown Sugar"/>
                <a:ea typeface="Brown Sugar"/>
                <a:cs typeface="Brown Sugar"/>
                <a:sym typeface="Brown Sugar"/>
              </a:rPr>
              <a:t>OBJECTIVE</a:t>
            </a:r>
          </a:p>
        </p:txBody>
      </p:sp>
      <p:sp>
        <p:nvSpPr>
          <p:cNvPr name="TextBox 8" id="8"/>
          <p:cNvSpPr txBox="true"/>
          <p:nvPr/>
        </p:nvSpPr>
        <p:spPr>
          <a:xfrm rot="0">
            <a:off x="8084541" y="2457504"/>
            <a:ext cx="8765501" cy="7617460"/>
          </a:xfrm>
          <a:prstGeom prst="rect">
            <a:avLst/>
          </a:prstGeom>
        </p:spPr>
        <p:txBody>
          <a:bodyPr anchor="t" rtlCol="false" tIns="0" lIns="0" bIns="0" rIns="0">
            <a:spAutoFit/>
          </a:bodyPr>
          <a:lstStyle/>
          <a:p>
            <a:pPr algn="ctr">
              <a:lnSpc>
                <a:spcPts val="4340"/>
              </a:lnSpc>
            </a:pPr>
            <a:r>
              <a:rPr lang="en-US" sz="3100">
                <a:solidFill>
                  <a:srgbClr val="151515"/>
                </a:solidFill>
                <a:latin typeface="Telegraf"/>
                <a:ea typeface="Telegraf"/>
                <a:cs typeface="Telegraf"/>
                <a:sym typeface="Telegraf"/>
              </a:rPr>
              <a:t>The primary objective of this dashboard is to provide a comprehensive view of Adidas's sales performance over a defined period (2020-2021). It aims to highlight the following:</a:t>
            </a:r>
          </a:p>
          <a:p>
            <a:pPr algn="ctr" marL="669291" indent="-334646" lvl="1">
              <a:lnSpc>
                <a:spcPts val="4340"/>
              </a:lnSpc>
              <a:buAutoNum type="arabicPeriod" startAt="1"/>
            </a:pPr>
            <a:r>
              <a:rPr lang="en-US" sz="3100">
                <a:solidFill>
                  <a:srgbClr val="151515"/>
                </a:solidFill>
                <a:latin typeface="Telegraf"/>
                <a:ea typeface="Telegraf"/>
                <a:cs typeface="Telegraf"/>
                <a:sym typeface="Telegraf"/>
              </a:rPr>
              <a:t>Total sales figures and trends by month.</a:t>
            </a:r>
          </a:p>
          <a:p>
            <a:pPr algn="ctr" marL="669291" indent="-334646" lvl="1">
              <a:lnSpc>
                <a:spcPts val="4340"/>
              </a:lnSpc>
              <a:buAutoNum type="arabicPeriod" startAt="1"/>
            </a:pPr>
            <a:r>
              <a:rPr lang="en-US" sz="3100">
                <a:solidFill>
                  <a:srgbClr val="151515"/>
                </a:solidFill>
                <a:latin typeface="Telegraf"/>
                <a:ea typeface="Telegraf"/>
                <a:cs typeface="Telegraf"/>
                <a:sym typeface="Telegraf"/>
              </a:rPr>
              <a:t>Geographical performance in terms of total sales by state and region.</a:t>
            </a:r>
          </a:p>
          <a:p>
            <a:pPr algn="ctr" marL="669291" indent="-334646" lvl="1">
              <a:lnSpc>
                <a:spcPts val="4340"/>
              </a:lnSpc>
              <a:buAutoNum type="arabicPeriod" startAt="1"/>
            </a:pPr>
            <a:r>
              <a:rPr lang="en-US" sz="3100">
                <a:solidFill>
                  <a:srgbClr val="151515"/>
                </a:solidFill>
                <a:latin typeface="Telegraf"/>
                <a:ea typeface="Telegraf"/>
                <a:cs typeface="Telegraf"/>
                <a:sym typeface="Telegraf"/>
              </a:rPr>
              <a:t>Sales distribution across different product categories and retailers.</a:t>
            </a:r>
          </a:p>
          <a:p>
            <a:pPr algn="ctr" marL="669291" indent="-334646" lvl="1">
              <a:lnSpc>
                <a:spcPts val="4340"/>
              </a:lnSpc>
              <a:buAutoNum type="arabicPeriod" startAt="1"/>
            </a:pPr>
            <a:r>
              <a:rPr lang="en-US" sz="3100">
                <a:solidFill>
                  <a:srgbClr val="151515"/>
                </a:solidFill>
                <a:latin typeface="Telegraf"/>
                <a:ea typeface="Telegraf"/>
                <a:cs typeface="Telegraf"/>
                <a:sym typeface="Telegraf"/>
              </a:rPr>
              <a:t>Provide key performance indicators (KPIs) such as operating margin and price per unit to help stakeholders make informed business decisions.</a:t>
            </a:r>
          </a:p>
          <a:p>
            <a:pPr algn="ctr">
              <a:lnSpc>
                <a:spcPts val="434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AF8F4"/>
        </a:solidFill>
      </p:bgPr>
    </p:bg>
    <p:spTree>
      <p:nvGrpSpPr>
        <p:cNvPr id="1" name=""/>
        <p:cNvGrpSpPr/>
        <p:nvPr/>
      </p:nvGrpSpPr>
      <p:grpSpPr>
        <a:xfrm>
          <a:off x="0" y="0"/>
          <a:ext cx="0" cy="0"/>
          <a:chOff x="0" y="0"/>
          <a:chExt cx="0" cy="0"/>
        </a:xfrm>
      </p:grpSpPr>
      <p:grpSp>
        <p:nvGrpSpPr>
          <p:cNvPr name="Group 2" id="2"/>
          <p:cNvGrpSpPr/>
          <p:nvPr/>
        </p:nvGrpSpPr>
        <p:grpSpPr>
          <a:xfrm rot="0">
            <a:off x="4454086" y="3712961"/>
            <a:ext cx="13528008" cy="6277465"/>
            <a:chOff x="0" y="0"/>
            <a:chExt cx="3562932" cy="1653324"/>
          </a:xfrm>
        </p:grpSpPr>
        <p:sp>
          <p:nvSpPr>
            <p:cNvPr name="Freeform 3" id="3"/>
            <p:cNvSpPr/>
            <p:nvPr/>
          </p:nvSpPr>
          <p:spPr>
            <a:xfrm flipH="false" flipV="false" rot="0">
              <a:off x="0" y="0"/>
              <a:ext cx="3562932" cy="1653324"/>
            </a:xfrm>
            <a:custGeom>
              <a:avLst/>
              <a:gdLst/>
              <a:ahLst/>
              <a:cxnLst/>
              <a:rect r="r" b="b" t="t" l="l"/>
              <a:pathLst>
                <a:path h="1653324" w="3562932">
                  <a:moveTo>
                    <a:pt x="0" y="0"/>
                  </a:moveTo>
                  <a:lnTo>
                    <a:pt x="3562932" y="0"/>
                  </a:lnTo>
                  <a:lnTo>
                    <a:pt x="3562932" y="1653324"/>
                  </a:lnTo>
                  <a:lnTo>
                    <a:pt x="0" y="1653324"/>
                  </a:lnTo>
                  <a:close/>
                </a:path>
              </a:pathLst>
            </a:custGeom>
            <a:solidFill>
              <a:srgbClr val="FAF8F4"/>
            </a:solidFill>
            <a:ln w="9525" cap="sq">
              <a:solidFill>
                <a:srgbClr val="000000"/>
              </a:solidFill>
              <a:prstDash val="solid"/>
              <a:miter/>
            </a:ln>
          </p:spPr>
        </p:sp>
        <p:sp>
          <p:nvSpPr>
            <p:cNvPr name="TextBox 4" id="4"/>
            <p:cNvSpPr txBox="true"/>
            <p:nvPr/>
          </p:nvSpPr>
          <p:spPr>
            <a:xfrm>
              <a:off x="0" y="-38100"/>
              <a:ext cx="3562932" cy="169142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35831" y="401273"/>
            <a:ext cx="8604140" cy="4617523"/>
          </a:xfrm>
          <a:custGeom>
            <a:avLst/>
            <a:gdLst/>
            <a:ahLst/>
            <a:cxnLst/>
            <a:rect r="r" b="b" t="t" l="l"/>
            <a:pathLst>
              <a:path h="4617523" w="8604140">
                <a:moveTo>
                  <a:pt x="0" y="0"/>
                </a:moveTo>
                <a:lnTo>
                  <a:pt x="8604140" y="0"/>
                </a:lnTo>
                <a:lnTo>
                  <a:pt x="8604140" y="4617523"/>
                </a:lnTo>
                <a:lnTo>
                  <a:pt x="0" y="4617523"/>
                </a:lnTo>
                <a:lnTo>
                  <a:pt x="0" y="0"/>
                </a:lnTo>
                <a:close/>
              </a:path>
            </a:pathLst>
          </a:custGeom>
          <a:blipFill>
            <a:blip r:embed="rId2"/>
            <a:stretch>
              <a:fillRect l="0" t="-3347" r="0" b="-3347"/>
            </a:stretch>
          </a:blipFill>
        </p:spPr>
      </p:sp>
      <p:sp>
        <p:nvSpPr>
          <p:cNvPr name="TextBox 6" id="6"/>
          <p:cNvSpPr txBox="true"/>
          <p:nvPr/>
        </p:nvSpPr>
        <p:spPr>
          <a:xfrm rot="0">
            <a:off x="10017054" y="2291698"/>
            <a:ext cx="6530237" cy="1311899"/>
          </a:xfrm>
          <a:prstGeom prst="rect">
            <a:avLst/>
          </a:prstGeom>
        </p:spPr>
        <p:txBody>
          <a:bodyPr anchor="t" rtlCol="false" tIns="0" lIns="0" bIns="0" rIns="0">
            <a:spAutoFit/>
          </a:bodyPr>
          <a:lstStyle/>
          <a:p>
            <a:pPr algn="l">
              <a:lnSpc>
                <a:spcPts val="10640"/>
              </a:lnSpc>
            </a:pPr>
            <a:r>
              <a:rPr lang="en-US" sz="7600">
                <a:solidFill>
                  <a:srgbClr val="151515"/>
                </a:solidFill>
                <a:latin typeface="Brown Sugar"/>
                <a:ea typeface="Brown Sugar"/>
                <a:cs typeface="Brown Sugar"/>
                <a:sym typeface="Brown Sugar"/>
              </a:rPr>
              <a:t>KEY FINDINGS</a:t>
            </a:r>
          </a:p>
        </p:txBody>
      </p:sp>
      <p:sp>
        <p:nvSpPr>
          <p:cNvPr name="TextBox 7" id="7"/>
          <p:cNvSpPr txBox="true"/>
          <p:nvPr/>
        </p:nvSpPr>
        <p:spPr>
          <a:xfrm rot="0">
            <a:off x="4898948" y="5048250"/>
            <a:ext cx="13083146" cy="5445430"/>
          </a:xfrm>
          <a:prstGeom prst="rect">
            <a:avLst/>
          </a:prstGeom>
        </p:spPr>
        <p:txBody>
          <a:bodyPr anchor="t" rtlCol="false" tIns="0" lIns="0" bIns="0" rIns="0">
            <a:spAutoFit/>
          </a:bodyPr>
          <a:lstStyle/>
          <a:p>
            <a:pPr algn="l">
              <a:lnSpc>
                <a:spcPts val="4339"/>
              </a:lnSpc>
            </a:pPr>
            <a:r>
              <a:rPr lang="en-US" sz="3099" b="true">
                <a:solidFill>
                  <a:srgbClr val="151515"/>
                </a:solidFill>
                <a:latin typeface="Telegraf Bold"/>
                <a:ea typeface="Telegraf Bold"/>
                <a:cs typeface="Telegraf Bold"/>
                <a:sym typeface="Telegraf Bold"/>
              </a:rPr>
              <a:t>1.Total Sales and Profitability:</a:t>
            </a:r>
          </a:p>
          <a:p>
            <a:pPr algn="l">
              <a:lnSpc>
                <a:spcPts val="4339"/>
              </a:lnSpc>
            </a:pPr>
            <a:r>
              <a:rPr lang="en-US" sz="3099">
                <a:solidFill>
                  <a:srgbClr val="151515"/>
                </a:solidFill>
                <a:latin typeface="Telegraf"/>
                <a:ea typeface="Telegraf"/>
                <a:cs typeface="Telegraf"/>
                <a:sym typeface="Telegraf"/>
              </a:rPr>
              <a:t>Total sales amounted to $900M. Operating profit stood at $332M, representing an operating margin of 42%, which indicates solid profitability. 2M units were sold at an average price per unit of $45.</a:t>
            </a:r>
          </a:p>
          <a:p>
            <a:pPr algn="l">
              <a:lnSpc>
                <a:spcPts val="4339"/>
              </a:lnSpc>
            </a:pPr>
          </a:p>
          <a:p>
            <a:pPr algn="l">
              <a:lnSpc>
                <a:spcPts val="4339"/>
              </a:lnSpc>
            </a:pPr>
            <a:r>
              <a:rPr lang="en-US" sz="3099" b="true">
                <a:solidFill>
                  <a:srgbClr val="151515"/>
                </a:solidFill>
                <a:latin typeface="Telegraf Bold"/>
                <a:ea typeface="Telegraf Bold"/>
                <a:cs typeface="Telegraf Bold"/>
                <a:sym typeface="Telegraf Bold"/>
              </a:rPr>
              <a:t>2.Sales Trends Over Time:</a:t>
            </a:r>
          </a:p>
          <a:p>
            <a:pPr algn="l">
              <a:lnSpc>
                <a:spcPts val="4339"/>
              </a:lnSpc>
            </a:pPr>
            <a:r>
              <a:rPr lang="en-US" sz="3099">
                <a:solidFill>
                  <a:srgbClr val="151515"/>
                </a:solidFill>
                <a:latin typeface="Telegraf"/>
                <a:ea typeface="Telegraf"/>
                <a:cs typeface="Telegraf"/>
                <a:sym typeface="Telegraf"/>
              </a:rPr>
              <a:t>Sales fluctuated throughout the year, peaking at $95M in August, followed by $92M in September. A significant dip occurred in February at $61M, while December saw a recovery with $86M in sales.</a:t>
            </a:r>
          </a:p>
          <a:p>
            <a:pPr algn="l">
              <a:lnSpc>
                <a:spcPts val="433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AF8F4"/>
        </a:solidFill>
      </p:bgPr>
    </p:bg>
    <p:spTree>
      <p:nvGrpSpPr>
        <p:cNvPr id="1" name=""/>
        <p:cNvGrpSpPr/>
        <p:nvPr/>
      </p:nvGrpSpPr>
      <p:grpSpPr>
        <a:xfrm>
          <a:off x="0" y="0"/>
          <a:ext cx="0" cy="0"/>
          <a:chOff x="0" y="0"/>
          <a:chExt cx="0" cy="0"/>
        </a:xfrm>
      </p:grpSpPr>
      <p:grpSp>
        <p:nvGrpSpPr>
          <p:cNvPr name="Group 2" id="2"/>
          <p:cNvGrpSpPr/>
          <p:nvPr/>
        </p:nvGrpSpPr>
        <p:grpSpPr>
          <a:xfrm rot="0">
            <a:off x="461217" y="1317048"/>
            <a:ext cx="6561559" cy="7941252"/>
            <a:chOff x="0" y="0"/>
            <a:chExt cx="8748746" cy="10588336"/>
          </a:xfrm>
        </p:grpSpPr>
        <p:pic>
          <p:nvPicPr>
            <p:cNvPr name="Picture 3" id="3"/>
            <p:cNvPicPr>
              <a:picLocks noChangeAspect="true"/>
            </p:cNvPicPr>
            <p:nvPr/>
          </p:nvPicPr>
          <p:blipFill>
            <a:blip r:embed="rId2"/>
            <a:srcRect l="26813" t="0" r="26813" b="0"/>
            <a:stretch>
              <a:fillRect/>
            </a:stretch>
          </p:blipFill>
          <p:spPr>
            <a:xfrm flipH="false" flipV="false">
              <a:off x="0" y="0"/>
              <a:ext cx="8748746" cy="10588336"/>
            </a:xfrm>
            <a:prstGeom prst="rect">
              <a:avLst/>
            </a:prstGeom>
          </p:spPr>
        </p:pic>
      </p:grpSp>
      <p:grpSp>
        <p:nvGrpSpPr>
          <p:cNvPr name="Group 4" id="4"/>
          <p:cNvGrpSpPr/>
          <p:nvPr/>
        </p:nvGrpSpPr>
        <p:grpSpPr>
          <a:xfrm rot="0">
            <a:off x="6393653" y="818992"/>
            <a:ext cx="11160925" cy="8969254"/>
            <a:chOff x="0" y="0"/>
            <a:chExt cx="2939503" cy="2362273"/>
          </a:xfrm>
        </p:grpSpPr>
        <p:sp>
          <p:nvSpPr>
            <p:cNvPr name="Freeform 5" id="5"/>
            <p:cNvSpPr/>
            <p:nvPr/>
          </p:nvSpPr>
          <p:spPr>
            <a:xfrm flipH="false" flipV="false" rot="0">
              <a:off x="0" y="0"/>
              <a:ext cx="2939503" cy="2362272"/>
            </a:xfrm>
            <a:custGeom>
              <a:avLst/>
              <a:gdLst/>
              <a:ahLst/>
              <a:cxnLst/>
              <a:rect r="r" b="b" t="t" l="l"/>
              <a:pathLst>
                <a:path h="2362272" w="2939503">
                  <a:moveTo>
                    <a:pt x="0" y="0"/>
                  </a:moveTo>
                  <a:lnTo>
                    <a:pt x="2939503" y="0"/>
                  </a:lnTo>
                  <a:lnTo>
                    <a:pt x="2939503" y="2362272"/>
                  </a:lnTo>
                  <a:lnTo>
                    <a:pt x="0" y="2362272"/>
                  </a:lnTo>
                  <a:close/>
                </a:path>
              </a:pathLst>
            </a:custGeom>
            <a:solidFill>
              <a:srgbClr val="FAF8F4"/>
            </a:solidFill>
            <a:ln w="9525" cap="sq">
              <a:solidFill>
                <a:srgbClr val="000000"/>
              </a:solidFill>
              <a:prstDash val="solid"/>
              <a:miter/>
            </a:ln>
          </p:spPr>
        </p:sp>
        <p:sp>
          <p:nvSpPr>
            <p:cNvPr name="TextBox 6" id="6"/>
            <p:cNvSpPr txBox="true"/>
            <p:nvPr/>
          </p:nvSpPr>
          <p:spPr>
            <a:xfrm>
              <a:off x="0" y="-38100"/>
              <a:ext cx="2939503" cy="2400373"/>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6618612" y="942975"/>
            <a:ext cx="10640688" cy="9077644"/>
          </a:xfrm>
          <a:prstGeom prst="rect">
            <a:avLst/>
          </a:prstGeom>
        </p:spPr>
        <p:txBody>
          <a:bodyPr anchor="t" rtlCol="false" tIns="0" lIns="0" bIns="0" rIns="0">
            <a:spAutoFit/>
          </a:bodyPr>
          <a:lstStyle/>
          <a:p>
            <a:pPr algn="l">
              <a:lnSpc>
                <a:spcPts val="4244"/>
              </a:lnSpc>
            </a:pPr>
            <a:r>
              <a:rPr lang="en-US" sz="3031" b="true">
                <a:solidFill>
                  <a:srgbClr val="151515"/>
                </a:solidFill>
                <a:latin typeface="Telegraf Bold"/>
                <a:ea typeface="Telegraf Bold"/>
                <a:cs typeface="Telegraf Bold"/>
                <a:sym typeface="Telegraf Bold"/>
              </a:rPr>
              <a:t>3.Sales by Region and State:</a:t>
            </a:r>
          </a:p>
          <a:p>
            <a:pPr algn="l">
              <a:lnSpc>
                <a:spcPts val="4244"/>
              </a:lnSpc>
            </a:pPr>
            <a:r>
              <a:rPr lang="en-US" sz="3031">
                <a:solidFill>
                  <a:srgbClr val="151515"/>
                </a:solidFill>
                <a:latin typeface="Telegraf"/>
                <a:ea typeface="Telegraf"/>
                <a:cs typeface="Telegraf"/>
                <a:sym typeface="Telegraf"/>
              </a:rPr>
              <a:t>Northeast leads in total sales by region, contributing $270M (30% of total sales). The South region also performed well with $186M in sales. The map visualization shows sales concentrations across various U.S. states, though no specific state-level breakdown is provided in the current screenshot.</a:t>
            </a:r>
          </a:p>
          <a:p>
            <a:pPr algn="l">
              <a:lnSpc>
                <a:spcPts val="4244"/>
              </a:lnSpc>
            </a:pPr>
            <a:r>
              <a:rPr lang="en-US" sz="3031" b="true">
                <a:solidFill>
                  <a:srgbClr val="151515"/>
                </a:solidFill>
                <a:latin typeface="Telegraf Bold"/>
                <a:ea typeface="Telegraf Bold"/>
                <a:cs typeface="Telegraf Bold"/>
                <a:sym typeface="Telegraf Bold"/>
              </a:rPr>
              <a:t>4.Sales by Product</a:t>
            </a:r>
            <a:r>
              <a:rPr lang="en-US" sz="3031">
                <a:solidFill>
                  <a:srgbClr val="151515"/>
                </a:solidFill>
                <a:latin typeface="Telegraf"/>
                <a:ea typeface="Telegraf"/>
                <a:cs typeface="Telegraf"/>
                <a:sym typeface="Telegraf"/>
              </a:rPr>
              <a:t>: </a:t>
            </a:r>
          </a:p>
          <a:p>
            <a:pPr algn="l">
              <a:lnSpc>
                <a:spcPts val="4244"/>
              </a:lnSpc>
            </a:pPr>
            <a:r>
              <a:rPr lang="en-US" sz="3031">
                <a:solidFill>
                  <a:srgbClr val="151515"/>
                </a:solidFill>
                <a:latin typeface="Telegraf"/>
                <a:ea typeface="Telegraf"/>
                <a:cs typeface="Telegraf"/>
                <a:sym typeface="Telegraf"/>
              </a:rPr>
              <a:t>Men’s Street Footwear is the top-selling product category, generating $209M in sales. Women’s Apparel and Men’s Athletic Footwear also contribute significantly with sales of $179M and $154M, respectively.</a:t>
            </a:r>
          </a:p>
          <a:p>
            <a:pPr algn="l">
              <a:lnSpc>
                <a:spcPts val="4244"/>
              </a:lnSpc>
            </a:pPr>
            <a:r>
              <a:rPr lang="en-US" sz="3031" b="true">
                <a:solidFill>
                  <a:srgbClr val="151515"/>
                </a:solidFill>
                <a:latin typeface="Telegraf Bold"/>
                <a:ea typeface="Telegraf Bold"/>
                <a:cs typeface="Telegraf Bold"/>
                <a:sym typeface="Telegraf Bold"/>
              </a:rPr>
              <a:t>5.Sales by Retailer:</a:t>
            </a:r>
          </a:p>
          <a:p>
            <a:pPr algn="l">
              <a:lnSpc>
                <a:spcPts val="4244"/>
              </a:lnSpc>
            </a:pPr>
            <a:r>
              <a:rPr lang="en-US" sz="3031">
                <a:solidFill>
                  <a:srgbClr val="151515"/>
                </a:solidFill>
                <a:latin typeface="Telegraf"/>
                <a:ea typeface="Telegraf"/>
                <a:cs typeface="Telegraf"/>
                <a:sym typeface="Telegraf"/>
              </a:rPr>
              <a:t>West Gear emerges as the leading retailer, accounting for $245M in sales. Other top retailers include Foot Locker ($220M) and Sports Direct ($182M).</a:t>
            </a:r>
          </a:p>
          <a:p>
            <a:pPr algn="l">
              <a:lnSpc>
                <a:spcPts val="4244"/>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AF8F4"/>
        </a:solidFill>
      </p:bgPr>
    </p:bg>
    <p:spTree>
      <p:nvGrpSpPr>
        <p:cNvPr id="1" name=""/>
        <p:cNvGrpSpPr/>
        <p:nvPr/>
      </p:nvGrpSpPr>
      <p:grpSpPr>
        <a:xfrm>
          <a:off x="0" y="0"/>
          <a:ext cx="0" cy="0"/>
          <a:chOff x="0" y="0"/>
          <a:chExt cx="0" cy="0"/>
        </a:xfrm>
      </p:grpSpPr>
      <p:grpSp>
        <p:nvGrpSpPr>
          <p:cNvPr name="Group 2" id="2"/>
          <p:cNvGrpSpPr/>
          <p:nvPr/>
        </p:nvGrpSpPr>
        <p:grpSpPr>
          <a:xfrm rot="0">
            <a:off x="7232484" y="1579183"/>
            <a:ext cx="10322093" cy="7920714"/>
            <a:chOff x="0" y="0"/>
            <a:chExt cx="2718576" cy="2086114"/>
          </a:xfrm>
        </p:grpSpPr>
        <p:sp>
          <p:nvSpPr>
            <p:cNvPr name="Freeform 3" id="3"/>
            <p:cNvSpPr/>
            <p:nvPr/>
          </p:nvSpPr>
          <p:spPr>
            <a:xfrm flipH="false" flipV="false" rot="0">
              <a:off x="0" y="0"/>
              <a:ext cx="2718576" cy="2086114"/>
            </a:xfrm>
            <a:custGeom>
              <a:avLst/>
              <a:gdLst/>
              <a:ahLst/>
              <a:cxnLst/>
              <a:rect r="r" b="b" t="t" l="l"/>
              <a:pathLst>
                <a:path h="2086114" w="2718576">
                  <a:moveTo>
                    <a:pt x="0" y="0"/>
                  </a:moveTo>
                  <a:lnTo>
                    <a:pt x="2718576" y="0"/>
                  </a:lnTo>
                  <a:lnTo>
                    <a:pt x="2718576" y="2086114"/>
                  </a:lnTo>
                  <a:lnTo>
                    <a:pt x="0" y="2086114"/>
                  </a:lnTo>
                  <a:close/>
                </a:path>
              </a:pathLst>
            </a:custGeom>
            <a:solidFill>
              <a:srgbClr val="FAF8F4"/>
            </a:solidFill>
            <a:ln w="9525" cap="sq">
              <a:solidFill>
                <a:srgbClr val="000000"/>
              </a:solidFill>
              <a:prstDash val="solid"/>
              <a:miter/>
            </a:ln>
          </p:spPr>
        </p:sp>
        <p:sp>
          <p:nvSpPr>
            <p:cNvPr name="TextBox 4" id="4"/>
            <p:cNvSpPr txBox="true"/>
            <p:nvPr/>
          </p:nvSpPr>
          <p:spPr>
            <a:xfrm>
              <a:off x="0" y="-38100"/>
              <a:ext cx="2718576" cy="2124214"/>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366989" y="3251940"/>
            <a:ext cx="6865495" cy="4345000"/>
          </a:xfrm>
          <a:custGeom>
            <a:avLst/>
            <a:gdLst/>
            <a:ahLst/>
            <a:cxnLst/>
            <a:rect r="r" b="b" t="t" l="l"/>
            <a:pathLst>
              <a:path h="4345000" w="6865495">
                <a:moveTo>
                  <a:pt x="0" y="0"/>
                </a:moveTo>
                <a:lnTo>
                  <a:pt x="6865495" y="0"/>
                </a:lnTo>
                <a:lnTo>
                  <a:pt x="6865495" y="4345000"/>
                </a:lnTo>
                <a:lnTo>
                  <a:pt x="0" y="4345000"/>
                </a:lnTo>
                <a:lnTo>
                  <a:pt x="0" y="0"/>
                </a:lnTo>
                <a:close/>
              </a:path>
            </a:pathLst>
          </a:custGeom>
          <a:blipFill>
            <a:blip r:embed="rId2"/>
            <a:stretch>
              <a:fillRect l="-5907" t="-4948" r="-12662" b="-280"/>
            </a:stretch>
          </a:blipFill>
        </p:spPr>
      </p:sp>
      <p:sp>
        <p:nvSpPr>
          <p:cNvPr name="TextBox 6" id="6"/>
          <p:cNvSpPr txBox="true"/>
          <p:nvPr/>
        </p:nvSpPr>
        <p:spPr>
          <a:xfrm rot="0">
            <a:off x="7665866" y="1660922"/>
            <a:ext cx="9593434" cy="8159889"/>
          </a:xfrm>
          <a:prstGeom prst="rect">
            <a:avLst/>
          </a:prstGeom>
        </p:spPr>
        <p:txBody>
          <a:bodyPr anchor="t" rtlCol="false" tIns="0" lIns="0" bIns="0" rIns="0">
            <a:spAutoFit/>
          </a:bodyPr>
          <a:lstStyle/>
          <a:p>
            <a:pPr algn="l">
              <a:lnSpc>
                <a:spcPts val="4339"/>
              </a:lnSpc>
            </a:pPr>
            <a:r>
              <a:rPr lang="en-US" sz="3099">
                <a:solidFill>
                  <a:srgbClr val="151515"/>
                </a:solidFill>
                <a:latin typeface="Telegraf"/>
                <a:ea typeface="Telegraf"/>
                <a:cs typeface="Telegraf"/>
                <a:sym typeface="Telegraf"/>
              </a:rPr>
              <a:t>This Adidas sales analysis dashboard offers a clear and insightful view of sales performance across multiple dimensions. The dashboard highlights strong overall sales with a healthy operating margin. The sales peak in mid-year (August and September) and show signs of recovery in December, suggesting possible seasonal factors or successful marketing campaigns.</a:t>
            </a:r>
          </a:p>
          <a:p>
            <a:pPr algn="l">
              <a:lnSpc>
                <a:spcPts val="4339"/>
              </a:lnSpc>
            </a:pPr>
            <a:r>
              <a:rPr lang="en-US" sz="3099">
                <a:solidFill>
                  <a:srgbClr val="151515"/>
                </a:solidFill>
                <a:latin typeface="Telegraf"/>
                <a:ea typeface="Telegraf"/>
                <a:cs typeface="Telegraf"/>
                <a:sym typeface="Telegraf"/>
              </a:rPr>
              <a:t>In terms of product categories, men's street footwear dominates sales, while West Gear is the leading retail partner. This dashboard would enable decision-makers to identify key areas for growth and improvement, particularly in underperforming months and product categories.</a:t>
            </a:r>
          </a:p>
          <a:p>
            <a:pPr algn="l">
              <a:lnSpc>
                <a:spcPts val="4339"/>
              </a:lnSpc>
            </a:pPr>
          </a:p>
        </p:txBody>
      </p:sp>
      <p:sp>
        <p:nvSpPr>
          <p:cNvPr name="TextBox 7" id="7"/>
          <p:cNvSpPr txBox="true"/>
          <p:nvPr/>
        </p:nvSpPr>
        <p:spPr>
          <a:xfrm rot="0">
            <a:off x="9197465" y="291788"/>
            <a:ext cx="6530237" cy="1311965"/>
          </a:xfrm>
          <a:prstGeom prst="rect">
            <a:avLst/>
          </a:prstGeom>
        </p:spPr>
        <p:txBody>
          <a:bodyPr anchor="t" rtlCol="false" tIns="0" lIns="0" bIns="0" rIns="0">
            <a:spAutoFit/>
          </a:bodyPr>
          <a:lstStyle/>
          <a:p>
            <a:pPr algn="l">
              <a:lnSpc>
                <a:spcPts val="10640"/>
              </a:lnSpc>
            </a:pPr>
            <a:r>
              <a:rPr lang="en-US" sz="7600">
                <a:solidFill>
                  <a:srgbClr val="151515"/>
                </a:solidFill>
                <a:latin typeface="Brown Sugar"/>
                <a:ea typeface="Brown Sugar"/>
                <a:cs typeface="Brown Sugar"/>
                <a:sym typeface="Brown Sugar"/>
              </a:rPr>
              <a:t>CONCLUSION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333" r="0" b="-5333"/>
            </a:stretch>
          </a:blipFill>
        </p:spPr>
      </p:sp>
      <p:sp>
        <p:nvSpPr>
          <p:cNvPr name="TextBox 3" id="3"/>
          <p:cNvSpPr txBox="true"/>
          <p:nvPr/>
        </p:nvSpPr>
        <p:spPr>
          <a:xfrm rot="0">
            <a:off x="769069" y="3776779"/>
            <a:ext cx="16749861" cy="2783924"/>
          </a:xfrm>
          <a:prstGeom prst="rect">
            <a:avLst/>
          </a:prstGeom>
        </p:spPr>
        <p:txBody>
          <a:bodyPr anchor="t" rtlCol="false" tIns="0" lIns="0" bIns="0" rIns="0">
            <a:spAutoFit/>
          </a:bodyPr>
          <a:lstStyle/>
          <a:p>
            <a:pPr algn="ctr">
              <a:lnSpc>
                <a:spcPts val="21028"/>
              </a:lnSpc>
            </a:pPr>
            <a:r>
              <a:rPr lang="en-US" sz="20415" spc="1143">
                <a:solidFill>
                  <a:srgbClr val="FAF8F4"/>
                </a:solidFill>
                <a:latin typeface="Brown Sugar"/>
                <a:ea typeface="Brown Sugar"/>
                <a:cs typeface="Brown Sugar"/>
                <a:sym typeface="Brown Sugar"/>
              </a:rPr>
              <a:t>THANK YOU</a:t>
            </a:r>
          </a:p>
        </p:txBody>
      </p:sp>
      <p:sp>
        <p:nvSpPr>
          <p:cNvPr name="TextBox 4" id="4"/>
          <p:cNvSpPr txBox="true"/>
          <p:nvPr/>
        </p:nvSpPr>
        <p:spPr>
          <a:xfrm rot="0">
            <a:off x="10473433" y="8804400"/>
            <a:ext cx="7564391" cy="1180531"/>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ea typeface="Canva Sans"/>
                <a:cs typeface="Canva Sans"/>
                <a:sym typeface="Canva Sans"/>
              </a:rPr>
              <a:t>https://www.linkedin.com/in/hrithik-muthanna-35a2a3273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DAGR83VIFQ4</dc:identifier>
  <dcterms:modified xsi:type="dcterms:W3CDTF">2011-08-01T06:04:30Z</dcterms:modified>
  <cp:revision>1</cp:revision>
  <dc:title>Black and White Minimalist Shoes Brand Presentation</dc:title>
</cp:coreProperties>
</file>

<file path=docProps/thumbnail.jpeg>
</file>